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38E5-C4C5-43F3-9D13-05F3410D74E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F8F2-2F4E-4853-B879-82B7E689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3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38E5-C4C5-43F3-9D13-05F3410D74E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F8F2-2F4E-4853-B879-82B7E689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37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38E5-C4C5-43F3-9D13-05F3410D74E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F8F2-2F4E-4853-B879-82B7E689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1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38E5-C4C5-43F3-9D13-05F3410D74E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F8F2-2F4E-4853-B879-82B7E689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9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38E5-C4C5-43F3-9D13-05F3410D74E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F8F2-2F4E-4853-B879-82B7E689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4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38E5-C4C5-43F3-9D13-05F3410D74E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F8F2-2F4E-4853-B879-82B7E689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0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38E5-C4C5-43F3-9D13-05F3410D74E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F8F2-2F4E-4853-B879-82B7E689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9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38E5-C4C5-43F3-9D13-05F3410D74E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F8F2-2F4E-4853-B879-82B7E689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88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38E5-C4C5-43F3-9D13-05F3410D74E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F8F2-2F4E-4853-B879-82B7E689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6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38E5-C4C5-43F3-9D13-05F3410D74E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F8F2-2F4E-4853-B879-82B7E689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2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38E5-C4C5-43F3-9D13-05F3410D74E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F8F2-2F4E-4853-B879-82B7E689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7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A38E5-C4C5-43F3-9D13-05F3410D74E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CF8F2-2F4E-4853-B879-82B7E689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6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ravewise.weebly.com/bookmark-this.html" TargetMode="External"/><Relationship Id="rId2" Type="http://schemas.openxmlformats.org/officeDocument/2006/relationships/hyperlink" Target="http://bravewise.weebly.com/lesson-plans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bravewise.weebly.com/professional-learning.html" TargetMode="External"/><Relationship Id="rId4" Type="http://schemas.openxmlformats.org/officeDocument/2006/relationships/hyperlink" Target="http://bravewise.weebly.com/tips--tricks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hyperlink" Target="http://bravewise.weebly.com/tips--tricks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hyperlink" Target="https://sites.google.com/site/twittereducationchats/education-chat-calendar" TargetMode="External"/><Relationship Id="rId7" Type="http://schemas.openxmlformats.org/officeDocument/2006/relationships/hyperlink" Target="http://www.ascd.org/Default.aspx" TargetMode="External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jpeg"/><Relationship Id="rId5" Type="http://schemas.openxmlformats.org/officeDocument/2006/relationships/hyperlink" Target="http://www.edutopia.org/" TargetMode="External"/><Relationship Id="rId4" Type="http://schemas.openxmlformats.org/officeDocument/2006/relationships/image" Target="../media/image3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eok12.com/" TargetMode="External"/><Relationship Id="rId3" Type="http://schemas.openxmlformats.org/officeDocument/2006/relationships/hyperlink" Target="http://bravewise.weebly.com/lesson-plans.html" TargetMode="Externa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hyperlink" Target="http://mediasmarts.ca/teacher-resources/find-lesson" TargetMode="External"/><Relationship Id="rId5" Type="http://schemas.openxmlformats.org/officeDocument/2006/relationships/image" Target="../media/image2.jpeg"/><Relationship Id="rId10" Type="http://schemas.openxmlformats.org/officeDocument/2006/relationships/image" Target="../media/image5.jpeg"/><Relationship Id="rId4" Type="http://schemas.openxmlformats.org/officeDocument/2006/relationships/hyperlink" Target="http://www.openculture.com/" TargetMode="External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readwork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haremylesson.com/home.aspx" TargetMode="External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teacher.scholastic.com/activities/clf/tguidesitemap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readwritethink.org/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www.scholastic.com/teachers/lesson-plans/free-lesson-plans" TargetMode="External"/><Relationship Id="rId9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louisfed.org/education" TargetMode="External"/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hyperlink" Target="http://www.actuarialfoundation.org/programs/youth/math_academy.s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federalreserveeducation.org/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://mathmess.ideastream.org/" TargetMode="External"/><Relationship Id="rId9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0.jpeg"/><Relationship Id="rId2" Type="http://schemas.openxmlformats.org/officeDocument/2006/relationships/hyperlink" Target="https://newseumed.org/ed-tools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hyperlink" Target="https://www.awesomestories.com/collections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2bmediaportal.com/dynamicregister/register.aspx?fid=TNLCS" TargetMode="External"/><Relationship Id="rId3" Type="http://schemas.openxmlformats.org/officeDocument/2006/relationships/image" Target="../media/image21.jpeg"/><Relationship Id="rId7" Type="http://schemas.openxmlformats.org/officeDocument/2006/relationships/image" Target="../media/image23.jpeg"/><Relationship Id="rId2" Type="http://schemas.openxmlformats.org/officeDocument/2006/relationships/hyperlink" Target="https://www.stlouisfed.org/subscribe/piggy-bank-prime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nutrientsforlife.org/" TargetMode="External"/><Relationship Id="rId11" Type="http://schemas.openxmlformats.org/officeDocument/2006/relationships/image" Target="../media/image25.jpeg"/><Relationship Id="rId5" Type="http://schemas.openxmlformats.org/officeDocument/2006/relationships/hyperlink" Target="http://apps.federalreserveeducation.org/resources/fiftynifty/v" TargetMode="External"/><Relationship Id="rId10" Type="http://schemas.openxmlformats.org/officeDocument/2006/relationships/hyperlink" Target="http://www.tolerance.org/" TargetMode="External"/><Relationship Id="rId4" Type="http://schemas.openxmlformats.org/officeDocument/2006/relationships/image" Target="../media/image22.jpeg"/><Relationship Id="rId9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s://www.teacherspayteachers.com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eg"/><Relationship Id="rId4" Type="http://schemas.openxmlformats.org/officeDocument/2006/relationships/hyperlink" Target="http://www.donorschoose.org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image" Target="../media/image28.jpeg"/><Relationship Id="rId7" Type="http://schemas.openxmlformats.org/officeDocument/2006/relationships/image" Target="../media/image31.jpeg"/><Relationship Id="rId2" Type="http://schemas.openxmlformats.org/officeDocument/2006/relationships/hyperlink" Target="http://www.ipevo.com/wishpoo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hyperlink" Target="http://www.savannah.chatham.k12.ga.us/schools/massie/Pages/TravellingTrunksandBoxKits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509963"/>
            <a:ext cx="9144000" cy="2387600"/>
          </a:xfrm>
        </p:spPr>
        <p:txBody>
          <a:bodyPr>
            <a:noAutofit/>
          </a:bodyPr>
          <a:lstStyle/>
          <a:p>
            <a:r>
              <a:rPr lang="en-US" sz="4800" b="1" cap="all" dirty="0">
                <a:hlinkClick r:id="rId2"/>
              </a:rPr>
              <a:t> PLANS, PRINTABLES &amp; ACTIVITIES</a:t>
            </a:r>
            <a:r>
              <a:rPr lang="en-US" sz="4800" b="1" cap="all" dirty="0"/>
              <a:t/>
            </a:r>
            <a:br>
              <a:rPr lang="en-US" sz="4800" b="1" cap="all" dirty="0"/>
            </a:br>
            <a:r>
              <a:rPr lang="en-US" sz="4800" b="1" cap="all" dirty="0">
                <a:hlinkClick r:id="rId3"/>
              </a:rPr>
              <a:t>BOOKMARK THIS</a:t>
            </a:r>
            <a:r>
              <a:rPr lang="en-US" sz="4800" b="1" cap="all" dirty="0"/>
              <a:t/>
            </a:r>
            <a:br>
              <a:rPr lang="en-US" sz="4800" b="1" cap="all" dirty="0"/>
            </a:br>
            <a:r>
              <a:rPr lang="en-US" sz="4800" cap="all" dirty="0">
                <a:hlinkClick r:id="rId4"/>
              </a:rPr>
              <a:t>SHORTCUTS, TIPS &amp; TRICKS</a:t>
            </a:r>
            <a:r>
              <a:rPr lang="en-US" sz="4800" b="1" cap="all" dirty="0"/>
              <a:t/>
            </a:r>
            <a:br>
              <a:rPr lang="en-US" sz="4800" b="1" cap="all" dirty="0"/>
            </a:br>
            <a:r>
              <a:rPr lang="en-US" sz="4800" b="1" cap="all" dirty="0">
                <a:hlinkClick r:id="rId5"/>
              </a:rPr>
              <a:t>PROFESSIONAL EDUCATION &amp; DEVELOPMENT</a:t>
            </a:r>
            <a:r>
              <a:rPr lang="en-US" sz="4800" b="1" cap="all" dirty="0"/>
              <a:t/>
            </a:r>
            <a:br>
              <a:rPr lang="en-US" sz="4800" b="1" cap="all" dirty="0"/>
            </a:b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" y="241300"/>
            <a:ext cx="1145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ONLINE RESOURCES FOR TEACHERS : Bravewise.weebly.com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21480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1300" y="277815"/>
            <a:ext cx="90201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0" i="0" u="none" strike="noStrike" cap="all" dirty="0" smtClean="0">
                <a:solidFill>
                  <a:srgbClr val="2001D7"/>
                </a:solidFill>
                <a:effectLst/>
                <a:latin typeface="josefin_sanssemibold"/>
                <a:hlinkClick r:id="rId2"/>
              </a:rPr>
              <a:t>SHORTCUTS, TIPS &amp; TRICKS</a:t>
            </a:r>
            <a:endParaRPr lang="en-US" sz="4000" b="1" i="0" cap="all" dirty="0">
              <a:solidFill>
                <a:srgbClr val="FFFFFF"/>
              </a:solidFill>
              <a:effectLst/>
              <a:latin typeface="josefin_sanssemibold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583088"/>
              </p:ext>
            </p:extLst>
          </p:nvPr>
        </p:nvGraphicFramePr>
        <p:xfrm>
          <a:off x="470872" y="1726618"/>
          <a:ext cx="10515600" cy="820730"/>
        </p:xfrm>
        <a:graphic>
          <a:graphicData uri="http://schemas.openxmlformats.org/drawingml/2006/table">
            <a:tbl>
              <a:tblPr/>
              <a:tblGrid>
                <a:gridCol w="6354298"/>
                <a:gridCol w="4161302"/>
              </a:tblGrid>
              <a:tr h="820730">
                <a:tc>
                  <a:txBody>
                    <a:bodyPr/>
                    <a:lstStyle/>
                    <a:p>
                      <a:pPr algn="ctr" fontAlgn="t"/>
                      <a:endParaRPr lang="en-US" sz="1600" dirty="0">
                        <a:effectLst/>
                      </a:endParaRPr>
                    </a:p>
                    <a:p>
                      <a:pPr algn="ctr" fontAlgn="t"/>
                      <a:r>
                        <a:rPr lang="en-US" sz="1600" b="1" dirty="0">
                          <a:effectLst/>
                          <a:latin typeface="Cardo"/>
                        </a:rPr>
                        <a:t>Need some help formulating that amazing objective? </a:t>
                      </a:r>
                      <a:endParaRPr lang="en-US" sz="1600" b="0" dirty="0">
                        <a:effectLst/>
                        <a:latin typeface="Cardo"/>
                      </a:endParaRPr>
                    </a:p>
                  </a:txBody>
                  <a:tcPr marL="128239" marR="128239" marT="41036" marB="410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600" dirty="0">
                        <a:effectLst/>
                      </a:endParaRPr>
                    </a:p>
                    <a:p>
                      <a:pPr algn="ctr" fontAlgn="t"/>
                      <a:r>
                        <a:rPr lang="en-US" sz="1600" b="1" dirty="0">
                          <a:effectLst/>
                          <a:latin typeface="Cardo"/>
                        </a:rPr>
                        <a:t>Click up some creative literature</a:t>
                      </a:r>
                      <a:br>
                        <a:rPr lang="en-US" sz="1600" b="1" dirty="0">
                          <a:effectLst/>
                          <a:latin typeface="Cardo"/>
                        </a:rPr>
                      </a:br>
                      <a:r>
                        <a:rPr lang="en-US" sz="1600" b="1" dirty="0">
                          <a:effectLst/>
                          <a:latin typeface="Cardo"/>
                        </a:rPr>
                        <a:t>​ response questions ! </a:t>
                      </a:r>
                      <a:endParaRPr lang="en-US" sz="1600" b="0" dirty="0">
                        <a:effectLst/>
                        <a:latin typeface="Cardo"/>
                      </a:endParaRPr>
                    </a:p>
                  </a:txBody>
                  <a:tcPr marL="128239" marR="128239" marT="41036" marB="410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219" name="Picture 3" descr="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1029423"/>
            <a:ext cx="6096000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Pic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200" y="1015916"/>
            <a:ext cx="2962275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12197" y="3497396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josefin_sanssemibold"/>
              </a:rPr>
              <a:t>Ever accidentally close a tab?   Get it back with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josefin_sanssemibold"/>
              </a:rPr>
              <a:t>CTRL+Shift+T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josefin_sanssemibold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58664" y="4108804"/>
            <a:ext cx="11674671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josefin_sanssemibold"/>
              </a:rPr>
              <a:t>Get in the habit of clicking on links with the scroll wheel opens in a new window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930275"/>
            <a:ext cx="12192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912197" y="4842214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josefin_sanssemibold"/>
              </a:rPr>
              <a:t>Need a Timer - Type "5 minute timer" into Google - or 10, or 30 etc.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58800" y="5470660"/>
            <a:ext cx="11527195" cy="10156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josefin_sanssemibold"/>
              </a:rPr>
              <a:t>Do you keep a hundred tabs open and now you need an icon on your desktop?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josefin_sanssemibold"/>
              </a:rPr>
              <a:t> Hold the Windows key and press M for all 100 to minimize at once.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2275" y="2619901"/>
            <a:ext cx="66166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0" dirty="0" smtClean="0">
                <a:solidFill>
                  <a:srgbClr val="222222"/>
                </a:solidFill>
                <a:effectLst/>
                <a:latin typeface="josefin_sanssemibold"/>
              </a:rPr>
              <a:t>Download Software from ACORN</a:t>
            </a:r>
            <a:endParaRPr lang="en-US" sz="3200" b="1" i="0" dirty="0">
              <a:solidFill>
                <a:srgbClr val="222222"/>
              </a:solidFill>
              <a:effectLst/>
              <a:latin typeface="josefin_sans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734406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908050"/>
            <a:ext cx="21050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Pictur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0" y="708024"/>
            <a:ext cx="6753225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Pictur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3389312"/>
            <a:ext cx="4686300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Picture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75" y="3376612"/>
            <a:ext cx="20764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75831" y="42139"/>
            <a:ext cx="97577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0" dirty="0" smtClean="0">
                <a:solidFill>
                  <a:srgbClr val="222222"/>
                </a:solidFill>
                <a:effectLst/>
                <a:latin typeface="josefin_sanssemibold"/>
              </a:rPr>
              <a:t>Professional Education &amp; Development</a:t>
            </a:r>
            <a:endParaRPr lang="en-US" sz="4000" b="1" i="0" dirty="0">
              <a:solidFill>
                <a:srgbClr val="222222"/>
              </a:solidFill>
              <a:effectLst/>
              <a:latin typeface="josefin_sans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140141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8" y="212724"/>
            <a:ext cx="10515600" cy="1325563"/>
          </a:xfrm>
        </p:spPr>
        <p:txBody>
          <a:bodyPr/>
          <a:lstStyle/>
          <a:p>
            <a:r>
              <a:rPr lang="en-US" b="1" cap="all" dirty="0" smtClean="0">
                <a:hlinkClick r:id="rId3"/>
              </a:rPr>
              <a:t>PLANS, PRINTABLES &amp; ACTIVITIES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2908301" y="24765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josefin_sansregular"/>
                <a:hlinkClick r:id="rId4"/>
              </a:rPr>
              <a:t>  </a:t>
            </a:r>
            <a:r>
              <a:rPr kumimoji="0" lang="en-US" altLang="en-US" sz="7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josefin_sansregular"/>
              </a:rPr>
              <a:t> 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josefin_sansregular"/>
              </a:rPr>
              <a:t>                                                             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josefin_sansregular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rdo"/>
              </a:rPr>
              <a:t>Free Online Everything. </a:t>
            </a:r>
            <a:b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rdo"/>
              </a:rPr>
            </a:b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rdo"/>
              </a:rPr>
              <a:t>Courses, Videos, Books, Speeches,​Lectures, Music and more..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josefin_sansregular"/>
            </a:endParaRPr>
          </a:p>
        </p:txBody>
      </p:sp>
      <p:pic>
        <p:nvPicPr>
          <p:cNvPr id="1028" name="Picture 4" descr="Pictur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" y="1440658"/>
            <a:ext cx="47529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132137" y="24638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josefin_sansregular"/>
                <a:hlinkClick r:id="rId6"/>
              </a:rPr>
              <a:t>  </a:t>
            </a:r>
            <a:r>
              <a:rPr kumimoji="0" lang="en-US" altLang="en-US" sz="121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josefin_sansregular"/>
              </a:rPr>
              <a:t> 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josefin_sansregular"/>
              </a:rPr>
              <a:t>                                   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josefin_sansregular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rdo"/>
              </a:rPr>
              <a:t>A Variety of Searchable Resources for </a:t>
            </a:r>
            <a:b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rdo"/>
              </a:rPr>
            </a:b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rdo"/>
              </a:rPr>
              <a:t>Digital &amp; Media Literacy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josefin_sansregular"/>
            </a:endParaRPr>
          </a:p>
        </p:txBody>
      </p:sp>
      <p:pic>
        <p:nvPicPr>
          <p:cNvPr id="1030" name="Picture 6" descr="Pictur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662" y="1109662"/>
            <a:ext cx="2790825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-3429000" y="56007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josefin_sansregular"/>
                <a:hlinkClick r:id="rId8"/>
              </a:rPr>
              <a:t>  </a:t>
            </a:r>
            <a:r>
              <a:rPr kumimoji="0" lang="en-US" altLang="en-US" sz="45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josefin_sansregular"/>
              </a:rPr>
              <a:t> 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josefin_sansregular"/>
              </a:rPr>
              <a:t>                          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rgbClr val="333333"/>
              </a:solidFill>
              <a:effectLst/>
              <a:latin typeface="josefin_sansregular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Cardo"/>
              </a:rPr>
              <a:t> Educational Videos, </a:t>
            </a:r>
            <a:b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Cardo"/>
              </a:rPr>
            </a:b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Cardo"/>
              </a:rPr>
              <a:t>Lessons and Games. K-12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rgbClr val="666666"/>
              </a:solidFill>
              <a:effectLst/>
              <a:latin typeface="josefin_sansregular"/>
            </a:endParaRPr>
          </a:p>
        </p:txBody>
      </p:sp>
      <p:pic>
        <p:nvPicPr>
          <p:cNvPr id="1032" name="Picture 8" descr="Picture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5" y="5013325"/>
            <a:ext cx="208597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694564"/>
              </p:ext>
            </p:extLst>
          </p:nvPr>
        </p:nvGraphicFramePr>
        <p:xfrm>
          <a:off x="8129588" y="5204622"/>
          <a:ext cx="3352800" cy="1057432"/>
        </p:xfrm>
        <a:graphic>
          <a:graphicData uri="http://schemas.openxmlformats.org/drawingml/2006/table">
            <a:tbl>
              <a:tblPr/>
              <a:tblGrid>
                <a:gridCol w="1713654"/>
                <a:gridCol w="1639146"/>
              </a:tblGrid>
              <a:tr h="901856">
                <a:tc>
                  <a:txBody>
                    <a:bodyPr/>
                    <a:lstStyle/>
                    <a:p>
                      <a:pPr algn="ctr" fontAlgn="t"/>
                      <a:endParaRPr lang="en-US" sz="1600" dirty="0">
                        <a:effectLst/>
                      </a:endParaRPr>
                    </a:p>
                    <a:p>
                      <a:pPr algn="l" fontAlgn="t"/>
                      <a:r>
                        <a:rPr lang="en-US" sz="1600" b="1" dirty="0" smtClean="0">
                          <a:effectLst/>
                          <a:latin typeface="Cardo"/>
                        </a:rPr>
                        <a:t>Searchable Lesson </a:t>
                      </a:r>
                      <a:r>
                        <a:rPr lang="en-US" sz="1600" b="1" dirty="0">
                          <a:effectLst/>
                          <a:latin typeface="Cardo"/>
                        </a:rPr>
                        <a:t>Plan Bank</a:t>
                      </a:r>
                      <a:endParaRPr lang="en-US" sz="1600" b="0" dirty="0">
                        <a:effectLst/>
                        <a:latin typeface="Cardo"/>
                      </a:endParaRPr>
                    </a:p>
                  </a:txBody>
                  <a:tcPr marL="128239" marR="128239" marT="41036" marB="410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600" dirty="0">
                        <a:effectLst/>
                      </a:endParaRPr>
                    </a:p>
                  </a:txBody>
                  <a:tcPr marL="128239" marR="128239" marT="41036" marB="410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35" name="Picture 11" descr="Pictur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649" y="4450554"/>
            <a:ext cx="222885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7713662" y="5163426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josefin_sansregular"/>
              </a:rPr>
              <a:t/>
            </a:r>
            <a:b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josefin_sansregular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826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438057"/>
              </p:ext>
            </p:extLst>
          </p:nvPr>
        </p:nvGraphicFramePr>
        <p:xfrm>
          <a:off x="571500" y="4401028"/>
          <a:ext cx="10515600" cy="1301272"/>
        </p:xfrm>
        <a:graphic>
          <a:graphicData uri="http://schemas.openxmlformats.org/drawingml/2006/table">
            <a:tbl>
              <a:tblPr/>
              <a:tblGrid>
                <a:gridCol w="5257800"/>
                <a:gridCol w="5257800"/>
              </a:tblGrid>
              <a:tr h="1301272">
                <a:tc>
                  <a:txBody>
                    <a:bodyPr/>
                    <a:lstStyle/>
                    <a:p>
                      <a:pPr algn="ctr" fontAlgn="t"/>
                      <a:endParaRPr lang="en-US" sz="1600" dirty="0">
                        <a:effectLst/>
                      </a:endParaRPr>
                    </a:p>
                    <a:p>
                      <a:pPr algn="l" fontAlgn="t"/>
                      <a:r>
                        <a:rPr lang="en-US" sz="1600" b="1" dirty="0">
                          <a:effectLst/>
                          <a:latin typeface="Cardo"/>
                        </a:rPr>
                        <a:t>Browse by Standards -  Save your Favorites -  Create Assignments -  Share assignments with students via URL or Google Classroom, ​and much more. </a:t>
                      </a:r>
                      <a:endParaRPr lang="en-US" sz="1600" b="0" dirty="0">
                        <a:effectLst/>
                        <a:latin typeface="Cardo"/>
                      </a:endParaRPr>
                    </a:p>
                  </a:txBody>
                  <a:tcPr marL="128239" marR="128239" marT="41036" marB="410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dirty="0">
                        <a:effectLst/>
                      </a:endParaRPr>
                    </a:p>
                    <a:p>
                      <a:pPr algn="l" fontAlgn="t"/>
                      <a:r>
                        <a:rPr lang="en-US" sz="1600" b="1" dirty="0">
                          <a:effectLst/>
                          <a:latin typeface="Cardo"/>
                        </a:rPr>
                        <a:t>Get your SCHOOL CODE from your Media Specialist or your Instructional Technology Coach. </a:t>
                      </a:r>
                      <a:endParaRPr lang="en-US" sz="1600" b="0" dirty="0">
                        <a:effectLst/>
                        <a:latin typeface="Cardo"/>
                      </a:endParaRPr>
                    </a:p>
                  </a:txBody>
                  <a:tcPr marL="128239" marR="128239" marT="41036" marB="410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39900" y="665163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josefin_sansregular"/>
                <a:hlinkClick r:id="rId2"/>
              </a:rPr>
              <a:t>  </a:t>
            </a:r>
            <a:r>
              <a:rPr kumimoji="0" lang="en-US" altLang="en-US" sz="5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josefin_sansregular"/>
              </a:rPr>
              <a:t> 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josefin_sansregular"/>
              </a:rPr>
              <a:t>                                                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josefin_sansregular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rdo"/>
              </a:rPr>
              <a:t>Complete Units and Reading Passages. </a:t>
            </a:r>
            <a:b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rdo"/>
              </a:rPr>
            </a:b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rdo"/>
              </a:rPr>
              <a:t>Excellent Resource for GMAS Extended Response question practice! 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rdo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rdo"/>
              </a:rPr>
            </a:b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josefin_sansregular"/>
            </a:endParaRPr>
          </a:p>
        </p:txBody>
      </p:sp>
      <p:pic>
        <p:nvPicPr>
          <p:cNvPr id="2053" name="Picture 5" descr="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988154"/>
            <a:ext cx="292417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ic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700" y="2988154"/>
            <a:ext cx="461962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Picture">
            <a:hlinkClick r:id="rId2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" y="474663"/>
            <a:ext cx="377190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330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955881"/>
              </p:ext>
            </p:extLst>
          </p:nvPr>
        </p:nvGraphicFramePr>
        <p:xfrm>
          <a:off x="647700" y="2091300"/>
          <a:ext cx="10515600" cy="1559387"/>
        </p:xfrm>
        <a:graphic>
          <a:graphicData uri="http://schemas.openxmlformats.org/drawingml/2006/table">
            <a:tbl>
              <a:tblPr/>
              <a:tblGrid>
                <a:gridCol w="5257800"/>
                <a:gridCol w="5257800"/>
              </a:tblGrid>
              <a:tr h="1559387">
                <a:tc>
                  <a:txBody>
                    <a:bodyPr/>
                    <a:lstStyle/>
                    <a:p>
                      <a:pPr algn="ctr" fontAlgn="t"/>
                      <a:endParaRPr lang="en-US" sz="1600">
                        <a:effectLst/>
                      </a:endParaRPr>
                    </a:p>
                  </a:txBody>
                  <a:tcPr marL="128239" marR="128239" marT="41036" marB="410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dirty="0">
                        <a:effectLst/>
                      </a:endParaRPr>
                    </a:p>
                    <a:p>
                      <a:pPr algn="l" fontAlgn="t"/>
                      <a:r>
                        <a:rPr lang="en-US" sz="1600" b="1" dirty="0">
                          <a:effectLst/>
                          <a:latin typeface="Cardo"/>
                        </a:rPr>
                        <a:t>Here are all the quick, compelling one-session activities you need to incorporate interactive learning and technology into your curriculum. Each activity requires no prep and can be completed in 15-30 minutes.</a:t>
                      </a:r>
                      <a:endParaRPr lang="en-US" sz="1600" b="0" dirty="0">
                        <a:effectLst/>
                        <a:latin typeface="Cardo"/>
                      </a:endParaRPr>
                    </a:p>
                  </a:txBody>
                  <a:tcPr marL="128239" marR="128239" marT="41036" marB="410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75" name="Picture 3" descr="Pictur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400" y="1205475"/>
            <a:ext cx="556260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Pictur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1029263"/>
            <a:ext cx="309562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18920"/>
            <a:ext cx="12192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7" name="Picture 5" descr="Pictur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400" y="5406795"/>
            <a:ext cx="612457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Picture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75817"/>
            <a:ext cx="57150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849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1475" y="787451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josefin_sansregular"/>
                <a:hlinkClick r:id="rId2"/>
              </a:rPr>
              <a:t> 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josefin_sansregular"/>
              </a:rPr>
              <a:t> 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josefin_sansregular"/>
              </a:rPr>
              <a:t>                                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josefin_sans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rdo"/>
              </a:rPr>
              <a:t>Teacher-created Hands-on Activities: 4-8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josefin_sansregular"/>
            </a:endParaRPr>
          </a:p>
        </p:txBody>
      </p:sp>
      <p:pic>
        <p:nvPicPr>
          <p:cNvPr id="4098" name="Picture 2" descr="Pictur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339776"/>
            <a:ext cx="2581275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089775" y="177031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</a:p>
          <a:p>
            <a:r>
              <a:rPr lang="en-US" dirty="0" smtClean="0"/>
              <a:t>Inquiry and problem-solving in elementary</a:t>
            </a:r>
          </a:p>
          <a:p>
            <a:r>
              <a:rPr lang="en-US" dirty="0" smtClean="0"/>
              <a:t>​and middle school classrooms.</a:t>
            </a:r>
            <a:endParaRPr lang="en-US" dirty="0"/>
          </a:p>
        </p:txBody>
      </p:sp>
      <p:pic>
        <p:nvPicPr>
          <p:cNvPr id="4102" name="Picture 6" descr="Pictur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775" y="265534"/>
            <a:ext cx="4086225" cy="141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38200" y="3714038"/>
          <a:ext cx="10515600" cy="574511"/>
        </p:xfrm>
        <a:graphic>
          <a:graphicData uri="http://schemas.openxmlformats.org/drawingml/2006/table">
            <a:tbl>
              <a:tblPr/>
              <a:tblGrid>
                <a:gridCol w="5257800"/>
                <a:gridCol w="5257800"/>
              </a:tblGrid>
              <a:tr h="574511">
                <a:tc>
                  <a:txBody>
                    <a:bodyPr/>
                    <a:lstStyle/>
                    <a:p>
                      <a:pPr algn="ctr" fontAlgn="t"/>
                      <a:endParaRPr lang="en-US" sz="1600" b="0" i="0">
                        <a:solidFill>
                          <a:srgbClr val="333333"/>
                        </a:solidFill>
                        <a:effectLst/>
                        <a:latin typeface="josefin_sansregular"/>
                      </a:endParaRPr>
                    </a:p>
                  </a:txBody>
                  <a:tcPr marL="128239" marR="128239" marT="41036" marB="410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333333"/>
                          </a:solidFill>
                          <a:effectLst/>
                          <a:latin typeface="josefin_sansregular"/>
                        </a:rPr>
                        <a:t/>
                      </a:r>
                      <a:br>
                        <a:rPr lang="en-US" sz="1600" b="0" i="0" dirty="0">
                          <a:solidFill>
                            <a:srgbClr val="333333"/>
                          </a:solidFill>
                          <a:effectLst/>
                          <a:latin typeface="josefin_sansregular"/>
                        </a:rPr>
                      </a:br>
                      <a:endParaRPr lang="en-US" sz="1600" dirty="0"/>
                    </a:p>
                  </a:txBody>
                  <a:tcPr marL="128239" marR="128239" marT="41036" marB="410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4109" name="Picture 13" descr="Pictur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4001293"/>
            <a:ext cx="854392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1" name="Picture 15" descr="Picture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06" y="1939428"/>
            <a:ext cx="3648075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836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josefin_sansregular"/>
                <a:hlinkClick r:id="rId2"/>
              </a:rPr>
              <a:t>  </a:t>
            </a:r>
            <a:r>
              <a:rPr kumimoji="0" lang="en-US" altLang="en-US" sz="101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josefin_sansregular"/>
              </a:rPr>
              <a:t> 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josefin_sansregular"/>
              </a:rPr>
              <a:t>                                                            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josefin_sans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rdo"/>
              </a:rPr>
              <a:t>Search hundreds of standards-aligned lesson plans, 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rdo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rdo"/>
              </a:rPr>
              <a:t>​artifacts, case studies primary sources. 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josefin_sansregular"/>
            </a:endParaRPr>
          </a:p>
        </p:txBody>
      </p:sp>
      <p:pic>
        <p:nvPicPr>
          <p:cNvPr id="5122" name="Picture 2" descr="Pictur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7287"/>
            <a:ext cx="464820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447800" y="1304924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josefin_sansregular"/>
                <a:hlinkClick r:id="rId4"/>
              </a:rPr>
              <a:t>  </a:t>
            </a:r>
            <a:r>
              <a:rPr kumimoji="0" lang="en-US" altLang="en-US" sz="96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josefin_sansregular"/>
              </a:rPr>
              <a:t> 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josefin_sansregular"/>
              </a:rPr>
              <a:t>                             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josefin_sansregular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rdo"/>
              </a:rPr>
              <a:t>Huge Collection of stories. ​In-depth collections 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rdo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rdo"/>
              </a:rPr>
              <a:t>​of resources on topics that are relevant today. 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josefin_sansregular"/>
            </a:endParaRPr>
          </a:p>
        </p:txBody>
      </p:sp>
      <p:pic>
        <p:nvPicPr>
          <p:cNvPr id="5124" name="Picture 4" descr="Pictur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625" y="276224"/>
            <a:ext cx="2324100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647751"/>
              </p:ext>
            </p:extLst>
          </p:nvPr>
        </p:nvGraphicFramePr>
        <p:xfrm>
          <a:off x="901700" y="4205448"/>
          <a:ext cx="10515600" cy="328292"/>
        </p:xfrm>
        <a:graphic>
          <a:graphicData uri="http://schemas.openxmlformats.org/drawingml/2006/table">
            <a:tbl>
              <a:tblPr/>
              <a:tblGrid>
                <a:gridCol w="5257800"/>
                <a:gridCol w="5257800"/>
              </a:tblGrid>
              <a:tr h="328292">
                <a:tc>
                  <a:txBody>
                    <a:bodyPr/>
                    <a:lstStyle/>
                    <a:p>
                      <a:pPr algn="ctr" fontAlgn="t"/>
                      <a:endParaRPr lang="en-US" sz="1600">
                        <a:effectLst/>
                      </a:endParaRPr>
                    </a:p>
                  </a:txBody>
                  <a:tcPr marL="128239" marR="128239" marT="41036" marB="410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 dirty="0">
                        <a:effectLst/>
                      </a:endParaRPr>
                    </a:p>
                  </a:txBody>
                  <a:tcPr marL="128239" marR="128239" marT="41036" marB="410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5125" name="Picture 5" descr="Pictur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4040981"/>
            <a:ext cx="27622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Pictur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450" y="3898106"/>
            <a:ext cx="641985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599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206443"/>
              </p:ext>
            </p:extLst>
          </p:nvPr>
        </p:nvGraphicFramePr>
        <p:xfrm>
          <a:off x="495300" y="3301405"/>
          <a:ext cx="10515600" cy="328292"/>
        </p:xfrm>
        <a:graphic>
          <a:graphicData uri="http://schemas.openxmlformats.org/drawingml/2006/table">
            <a:tbl>
              <a:tblPr/>
              <a:tblGrid>
                <a:gridCol w="3478237"/>
                <a:gridCol w="7037363"/>
              </a:tblGrid>
              <a:tr h="32829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solidFill>
                            <a:srgbClr val="2001D7"/>
                          </a:solidFill>
                          <a:effectLst/>
                          <a:latin typeface="josefin_sanssemibold"/>
                          <a:hlinkClick r:id="rId2"/>
                        </a:rPr>
                        <a:t>Piggy Bank Primer</a:t>
                      </a:r>
                      <a:r>
                        <a:rPr lang="en-US" sz="1600" b="1" dirty="0">
                          <a:solidFill>
                            <a:srgbClr val="222222"/>
                          </a:solidFill>
                          <a:effectLst/>
                          <a:latin typeface="josefin_sanssemibold"/>
                        </a:rPr>
                        <a:t> - </a:t>
                      </a:r>
                    </a:p>
                  </a:txBody>
                  <a:tcPr marL="128239" marR="128239" marT="41036" marB="410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dirty="0">
                          <a:effectLst/>
                          <a:latin typeface="Cardo"/>
                        </a:rPr>
                        <a:t>Free Workbooks  and Teacher's Guide</a:t>
                      </a:r>
                      <a:endParaRPr lang="en-US" sz="1600" b="0" dirty="0">
                        <a:effectLst/>
                        <a:latin typeface="Cardo"/>
                      </a:endParaRPr>
                    </a:p>
                  </a:txBody>
                  <a:tcPr marL="128239" marR="128239" marT="41036" marB="410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150" name="Picture 6" descr="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3970911"/>
            <a:ext cx="1304925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Pic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090829"/>
            <a:ext cx="300990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495300" y="5877623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2001D7"/>
                </a:solidFill>
                <a:effectLst/>
                <a:latin typeface="josefin_sanssemibold"/>
                <a:hlinkClick r:id="rId5"/>
              </a:rPr>
              <a:t>Nifty-Fifty Economics Flashcards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josefin_sanssemibold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148" name="Picture 4" descr="Pictur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1604342"/>
            <a:ext cx="541020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Picture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2271713"/>
            <a:ext cx="46863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Picture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0680"/>
            <a:ext cx="7848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303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41"/>
          <p:cNvSpPr>
            <a:spLocks noChangeArrowheads="1"/>
          </p:cNvSpPr>
          <p:nvPr/>
        </p:nvSpPr>
        <p:spPr bwMode="auto">
          <a:xfrm>
            <a:off x="-12700" y="12319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josefin_sansregular"/>
                <a:hlinkClick r:id="rId2"/>
              </a:rPr>
              <a:t>  </a:t>
            </a:r>
            <a:r>
              <a:rPr kumimoji="0" lang="en-US" altLang="en-US" sz="55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josefin_sansregular"/>
              </a:rPr>
              <a:t> 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josefin_sansregular"/>
              </a:rPr>
              <a:t>                                                           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rgbClr val="333333"/>
              </a:solidFill>
              <a:effectLst/>
              <a:latin typeface="josefin_sansregular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Cardo"/>
              </a:rPr>
              <a:t>Lots of Free Downloads.  Send in Reviews. Find and Mark your Favorite Contributors.  Consider Starting your Own Shop! According to TpT, the top seller has earned over $2 million, more than 200 teachers have earned over $50,000 and thousands earn hundreds of dollars every month! I call that Worth a Shot! 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rgbClr val="666666"/>
              </a:solidFill>
              <a:effectLst/>
              <a:latin typeface="josefin_sansregular"/>
            </a:endParaRPr>
          </a:p>
        </p:txBody>
      </p:sp>
      <p:pic>
        <p:nvPicPr>
          <p:cNvPr id="7210" name="Picture 42" descr="Pictur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775" y="280987"/>
            <a:ext cx="4600575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12" name="Picture 44" descr="Pictur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" y="2697162"/>
            <a:ext cx="5410200" cy="280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600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4" name="Picture 12" descr="Pictur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" y="419100"/>
            <a:ext cx="35623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6" name="Picture 14" descr="Pictur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250824"/>
            <a:ext cx="5600700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8" name="Picture 16" descr="Pictur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3616324"/>
            <a:ext cx="373380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0" name="Picture 18" descr="Pictur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2970212"/>
            <a:ext cx="36957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2" name="Picture 20" descr="Pictur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5378450"/>
            <a:ext cx="254317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763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197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Cardo</vt:lpstr>
      <vt:lpstr>josefin_sansregular</vt:lpstr>
      <vt:lpstr>josefin_sanssemibold</vt:lpstr>
      <vt:lpstr>Office Theme</vt:lpstr>
      <vt:lpstr> PLANS, PRINTABLES &amp; ACTIVITIES BOOKMARK THIS SHORTCUTS, TIPS &amp; TRICKS PROFESSIONAL EDUCATION &amp; DEVELOPMENT </vt:lpstr>
      <vt:lpstr>PLANS, PRINTABLES &amp; ACTIVITIES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Savannah-Chatham County Public School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PLANS, PRINTABLES &amp; ACTIVITIES BOOKMARK THIS SHORTCUTS, TIPS &amp; TRICKS PROFESSIONAL EDUCATION &amp; DEVELOPMENT</dc:title>
  <dc:creator>Cynthia Campbell</dc:creator>
  <cp:lastModifiedBy>Cynthia Campbell</cp:lastModifiedBy>
  <cp:revision>7</cp:revision>
  <dcterms:created xsi:type="dcterms:W3CDTF">2016-02-22T19:38:12Z</dcterms:created>
  <dcterms:modified xsi:type="dcterms:W3CDTF">2016-02-22T20:18:27Z</dcterms:modified>
</cp:coreProperties>
</file>